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5.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4"/>
  </p:sldMasterIdLst>
  <p:notesMasterIdLst>
    <p:notesMasterId r:id="rId5"/>
  </p:notesMasterIdLst>
  <p:sldIdLst>
    <p:sldId id="256" r:id="rId6"/>
    <p:sldId id="257" r:id="rId7"/>
    <p:sldId id="258" r:id="rId8"/>
    <p:sldId id="259" r:id="rId9"/>
    <p:sldId id="260" r:id="rId10"/>
    <p:sldId id="261" r:id="rId11"/>
  </p:sldIdLst>
  <p:sldSz cy="10058400" cx="7772400"/>
  <p:notesSz cx="6858000" cy="9144000"/>
  <p:embeddedFontLst>
    <p:embeddedFont>
      <p:font typeface="Halant"/>
      <p:regular r:id="rId12"/>
      <p:bold r:id="rId13"/>
    </p:embeddedFont>
    <p:embeddedFont>
      <p:font typeface="Inter"/>
      <p:regular r:id="rId14"/>
      <p:bold r:id="rId15"/>
      <p:italic r:id="rId16"/>
      <p:boldItalic r:id="rId17"/>
    </p:embeddedFont>
    <p:embeddedFont>
      <p:font typeface="Plus Jakarta Sans Medium"/>
      <p:regular r:id="rId18"/>
      <p:bold r:id="rId19"/>
      <p:italic r:id="rId20"/>
      <p:boldItalic r:id="rId21"/>
    </p:embeddedFont>
    <p:embeddedFont>
      <p:font typeface="Inter Medium"/>
      <p:regular r:id="rId22"/>
      <p:bold r:id="rId23"/>
      <p:italic r:id="rId24"/>
      <p:boldItalic r:id="rId25"/>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A4A3A4"/>
          </p15:clr>
        </p15:guide>
        <p15:guide id="2" pos="244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PlusJakartaSansMedium-italic.fntdata"/><Relationship Id="rId22" Type="http://schemas.openxmlformats.org/officeDocument/2006/relationships/font" Target="fonts/InterMedium-regular.fntdata"/><Relationship Id="rId21" Type="http://schemas.openxmlformats.org/officeDocument/2006/relationships/font" Target="fonts/PlusJakartaSansMedium-boldItalic.fntdata"/><Relationship Id="rId24" Type="http://schemas.openxmlformats.org/officeDocument/2006/relationships/font" Target="fonts/InterMedium-italic.fntdata"/><Relationship Id="rId23" Type="http://schemas.openxmlformats.org/officeDocument/2006/relationships/font" Target="fonts/InterMedium-bold.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25" Type="http://schemas.openxmlformats.org/officeDocument/2006/relationships/font" Target="fonts/InterMedium-boldItalic.fntdata"/><Relationship Id="rId5" Type="http://schemas.openxmlformats.org/officeDocument/2006/relationships/notesMaster" Target="notesMasters/notesMaster1.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 Id="rId11" Type="http://schemas.openxmlformats.org/officeDocument/2006/relationships/slide" Target="slides/slide6.xml"/><Relationship Id="rId10" Type="http://schemas.openxmlformats.org/officeDocument/2006/relationships/slide" Target="slides/slide5.xml"/><Relationship Id="rId13" Type="http://schemas.openxmlformats.org/officeDocument/2006/relationships/font" Target="fonts/Halant-bold.fntdata"/><Relationship Id="rId12" Type="http://schemas.openxmlformats.org/officeDocument/2006/relationships/font" Target="fonts/Halant-regular.fntdata"/><Relationship Id="rId15" Type="http://schemas.openxmlformats.org/officeDocument/2006/relationships/font" Target="fonts/Inter-bold.fntdata"/><Relationship Id="rId14" Type="http://schemas.openxmlformats.org/officeDocument/2006/relationships/font" Target="fonts/Inter-regular.fntdata"/><Relationship Id="rId17" Type="http://schemas.openxmlformats.org/officeDocument/2006/relationships/font" Target="fonts/Inter-boldItalic.fntdata"/><Relationship Id="rId16" Type="http://schemas.openxmlformats.org/officeDocument/2006/relationships/font" Target="fonts/Inter-italic.fntdata"/><Relationship Id="rId19" Type="http://schemas.openxmlformats.org/officeDocument/2006/relationships/font" Target="fonts/PlusJakartaSansMedium-bold.fntdata"/><Relationship Id="rId18" Type="http://schemas.openxmlformats.org/officeDocument/2006/relationships/font" Target="fonts/PlusJakartaSansMedium-regular.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3062e887824_0_72: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3062e887824_0_7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1" name="Shape 61"/>
        <p:cNvGrpSpPr/>
        <p:nvPr/>
      </p:nvGrpSpPr>
      <p:grpSpPr>
        <a:xfrm>
          <a:off x="0" y="0"/>
          <a:ext cx="0" cy="0"/>
          <a:chOff x="0" y="0"/>
          <a:chExt cx="0" cy="0"/>
        </a:xfrm>
      </p:grpSpPr>
      <p:sp>
        <p:nvSpPr>
          <p:cNvPr id="62" name="Google Shape;62;g31b045eb916_0_62: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63" name="Google Shape;63;g31b045eb916_0_6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3" name="Shape 73"/>
        <p:cNvGrpSpPr/>
        <p:nvPr/>
      </p:nvGrpSpPr>
      <p:grpSpPr>
        <a:xfrm>
          <a:off x="0" y="0"/>
          <a:ext cx="0" cy="0"/>
          <a:chOff x="0" y="0"/>
          <a:chExt cx="0" cy="0"/>
        </a:xfrm>
      </p:grpSpPr>
      <p:sp>
        <p:nvSpPr>
          <p:cNvPr id="74" name="Google Shape;74;g31b045eb916_0_73: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75" name="Google Shape;75;g31b045eb916_0_7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3" name="Shape 83"/>
        <p:cNvGrpSpPr/>
        <p:nvPr/>
      </p:nvGrpSpPr>
      <p:grpSpPr>
        <a:xfrm>
          <a:off x="0" y="0"/>
          <a:ext cx="0" cy="0"/>
          <a:chOff x="0" y="0"/>
          <a:chExt cx="0" cy="0"/>
        </a:xfrm>
      </p:grpSpPr>
      <p:sp>
        <p:nvSpPr>
          <p:cNvPr id="84" name="Google Shape;84;g31b045eb916_0_82: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85" name="Google Shape;85;g31b045eb916_0_8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4" name="Shape 94"/>
        <p:cNvGrpSpPr/>
        <p:nvPr/>
      </p:nvGrpSpPr>
      <p:grpSpPr>
        <a:xfrm>
          <a:off x="0" y="0"/>
          <a:ext cx="0" cy="0"/>
          <a:chOff x="0" y="0"/>
          <a:chExt cx="0" cy="0"/>
        </a:xfrm>
      </p:grpSpPr>
      <p:sp>
        <p:nvSpPr>
          <p:cNvPr id="95" name="Google Shape;95;g31b045eb916_0_92: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96" name="Google Shape;96;g31b045eb916_0_9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4" name="Shape 104"/>
        <p:cNvGrpSpPr/>
        <p:nvPr/>
      </p:nvGrpSpPr>
      <p:grpSpPr>
        <a:xfrm>
          <a:off x="0" y="0"/>
          <a:ext cx="0" cy="0"/>
          <a:chOff x="0" y="0"/>
          <a:chExt cx="0" cy="0"/>
        </a:xfrm>
      </p:grpSpPr>
      <p:sp>
        <p:nvSpPr>
          <p:cNvPr id="105" name="Google Shape;105;g31b045eb916_0_0:notes"/>
          <p:cNvSpPr/>
          <p:nvPr>
            <p:ph idx="2" type="sldImg"/>
          </p:nvPr>
        </p:nvSpPr>
        <p:spPr>
          <a:xfrm>
            <a:off x="2104481"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06" name="Google Shape;106;g31b045eb916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2" name="Google Shape;12;p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47" name="Google Shape;47;p1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5" name="Google Shape;15;p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9" name="Google Shape;19;p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4" name="Google Shape;24;p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7" name="Google Shape;27;p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31" name="Google Shape;31;p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34" name="Google Shape;34;p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40" name="Google Shape;40;p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43" name="Google Shape;43;p1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8" name="Google Shape;8;p1"/>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3.png"/><Relationship Id="rId4" Type="http://schemas.openxmlformats.org/officeDocument/2006/relationships/image" Target="../media/image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3.png"/><Relationship Id="rId4" Type="http://schemas.openxmlformats.org/officeDocument/2006/relationships/image" Target="../media/image1.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3.png"/><Relationship Id="rId4" Type="http://schemas.openxmlformats.org/officeDocument/2006/relationships/image" Target="../media/image1.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3.png"/><Relationship Id="rId4" Type="http://schemas.openxmlformats.org/officeDocument/2006/relationships/image" Target="../media/image1.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3.png"/><Relationship Id="rId4" Type="http://schemas.openxmlformats.org/officeDocument/2006/relationships/image" Target="../media/image1.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 Id="rId3" Type="http://schemas.openxmlformats.org/officeDocument/2006/relationships/image" Target="../media/image1.png"/><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53" name="Shape 53"/>
        <p:cNvGrpSpPr/>
        <p:nvPr/>
      </p:nvGrpSpPr>
      <p:grpSpPr>
        <a:xfrm>
          <a:off x="0" y="0"/>
          <a:ext cx="0" cy="0"/>
          <a:chOff x="0" y="0"/>
          <a:chExt cx="0" cy="0"/>
        </a:xfrm>
      </p:grpSpPr>
      <p:pic>
        <p:nvPicPr>
          <p:cNvPr id="54" name="Google Shape;54;p13"/>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55" name="Google Shape;55;p13"/>
          <p:cNvSpPr txBox="1"/>
          <p:nvPr/>
        </p:nvSpPr>
        <p:spPr>
          <a:xfrm>
            <a:off x="0" y="0"/>
            <a:ext cx="7772400" cy="9234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1500">
                <a:solidFill>
                  <a:schemeClr val="dk1"/>
                </a:solidFill>
                <a:latin typeface="Halant"/>
                <a:ea typeface="Halant"/>
                <a:cs typeface="Halant"/>
                <a:sym typeface="Halant"/>
              </a:rPr>
              <a:t>Contextualization/Historical Significance</a:t>
            </a:r>
            <a:endParaRPr sz="1500">
              <a:latin typeface="Halant"/>
              <a:ea typeface="Halant"/>
              <a:cs typeface="Halant"/>
              <a:sym typeface="Halant"/>
            </a:endParaRPr>
          </a:p>
          <a:p>
            <a:pPr indent="0" lvl="0" marL="0" rtl="0" algn="ctr">
              <a:spcBef>
                <a:spcPts val="0"/>
              </a:spcBef>
              <a:spcAft>
                <a:spcPts val="0"/>
              </a:spcAft>
              <a:buNone/>
            </a:pPr>
            <a:r>
              <a:rPr lang="en" sz="2000">
                <a:solidFill>
                  <a:schemeClr val="dk1"/>
                </a:solidFill>
                <a:latin typeface="Inter Medium"/>
                <a:ea typeface="Inter Medium"/>
                <a:cs typeface="Inter Medium"/>
                <a:sym typeface="Inter Medium"/>
              </a:rPr>
              <a:t>Kingdoms of Mali &amp; Songhai</a:t>
            </a:r>
            <a:endParaRPr sz="2000">
              <a:solidFill>
                <a:schemeClr val="dk1"/>
              </a:solidFill>
              <a:latin typeface="Inter Medium"/>
              <a:ea typeface="Inter Medium"/>
              <a:cs typeface="Inter Medium"/>
              <a:sym typeface="Inter Medium"/>
            </a:endParaRPr>
          </a:p>
        </p:txBody>
      </p:sp>
      <p:pic>
        <p:nvPicPr>
          <p:cNvPr id="56" name="Google Shape;56;p13"/>
          <p:cNvPicPr preferRelativeResize="0"/>
          <p:nvPr/>
        </p:nvPicPr>
        <p:blipFill>
          <a:blip r:embed="rId4">
            <a:alphaModFix/>
          </a:blip>
          <a:stretch>
            <a:fillRect/>
          </a:stretch>
        </p:blipFill>
        <p:spPr>
          <a:xfrm>
            <a:off x="216272" y="230997"/>
            <a:ext cx="1056536" cy="438114"/>
          </a:xfrm>
          <a:prstGeom prst="rect">
            <a:avLst/>
          </a:prstGeom>
          <a:noFill/>
          <a:ln>
            <a:noFill/>
          </a:ln>
        </p:spPr>
      </p:pic>
      <p:sp>
        <p:nvSpPr>
          <p:cNvPr id="57" name="Google Shape;57;p13"/>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58" name="Google Shape;58;p13"/>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59" name="Google Shape;59;p13"/>
          <p:cNvSpPr txBox="1"/>
          <p:nvPr/>
        </p:nvSpPr>
        <p:spPr>
          <a:xfrm>
            <a:off x="547250" y="1215725"/>
            <a:ext cx="6678000" cy="3693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Directions:</a:t>
            </a:r>
            <a:r>
              <a:rPr b="1" i="1" lang="en" sz="1200">
                <a:solidFill>
                  <a:schemeClr val="dk1"/>
                </a:solidFill>
                <a:latin typeface="Inter"/>
                <a:ea typeface="Inter"/>
                <a:cs typeface="Inter"/>
                <a:sym typeface="Inter"/>
              </a:rPr>
              <a:t> </a:t>
            </a:r>
            <a:r>
              <a:rPr lang="en" sz="1200">
                <a:solidFill>
                  <a:schemeClr val="dk1"/>
                </a:solidFill>
                <a:latin typeface="Inter"/>
                <a:ea typeface="Inter"/>
                <a:cs typeface="Inter"/>
                <a:sym typeface="Inter"/>
              </a:rPr>
              <a:t>As you follow along to the presentation use this sheet to take notes.</a:t>
            </a:r>
            <a:endParaRPr sz="1200">
              <a:solidFill>
                <a:schemeClr val="dk1"/>
              </a:solidFill>
              <a:latin typeface="Inter"/>
              <a:ea typeface="Inter"/>
              <a:cs typeface="Inter"/>
              <a:sym typeface="Inter"/>
            </a:endParaRPr>
          </a:p>
        </p:txBody>
      </p:sp>
      <p:sp>
        <p:nvSpPr>
          <p:cNvPr id="60" name="Google Shape;60;p13"/>
          <p:cNvSpPr txBox="1"/>
          <p:nvPr/>
        </p:nvSpPr>
        <p:spPr>
          <a:xfrm>
            <a:off x="547200" y="1769824"/>
            <a:ext cx="6678000" cy="53565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(Slide 3) How did Islam spread?</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(Slide 4) What are the Five Pillars of Islam?</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(Slide 5) Summarize Islamic Contributes to Math, Science, and Technology.</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(Slides 6-7) </a:t>
            </a:r>
            <a:r>
              <a:rPr lang="en" sz="1200">
                <a:solidFill>
                  <a:schemeClr val="dk1"/>
                </a:solidFill>
                <a:latin typeface="Inter"/>
                <a:ea typeface="Inter"/>
                <a:cs typeface="Inter"/>
                <a:sym typeface="Inter"/>
              </a:rPr>
              <a:t>Describe the Mali Empire and Mansa Musa.</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(Slides 8-9) (Slides 6-7) Describe the Kingdom of Songhai and Askia Muhammad.</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64" name="Shape 64"/>
        <p:cNvGrpSpPr/>
        <p:nvPr/>
      </p:nvGrpSpPr>
      <p:grpSpPr>
        <a:xfrm>
          <a:off x="0" y="0"/>
          <a:ext cx="0" cy="0"/>
          <a:chOff x="0" y="0"/>
          <a:chExt cx="0" cy="0"/>
        </a:xfrm>
      </p:grpSpPr>
      <p:pic>
        <p:nvPicPr>
          <p:cNvPr id="65" name="Google Shape;65;p14"/>
          <p:cNvPicPr preferRelativeResize="0"/>
          <p:nvPr/>
        </p:nvPicPr>
        <p:blipFill>
          <a:blip r:embed="rId3">
            <a:alphaModFix/>
          </a:blip>
          <a:stretch>
            <a:fillRect/>
          </a:stretch>
        </p:blipFill>
        <p:spPr>
          <a:xfrm>
            <a:off x="390181" y="9627096"/>
            <a:ext cx="431174" cy="431174"/>
          </a:xfrm>
          <a:prstGeom prst="rect">
            <a:avLst/>
          </a:prstGeom>
          <a:noFill/>
          <a:ln>
            <a:noFill/>
          </a:ln>
        </p:spPr>
      </p:pic>
      <p:sp>
        <p:nvSpPr>
          <p:cNvPr id="66" name="Google Shape;66;p14"/>
          <p:cNvSpPr txBox="1"/>
          <p:nvPr/>
        </p:nvSpPr>
        <p:spPr>
          <a:xfrm>
            <a:off x="0" y="0"/>
            <a:ext cx="7772400" cy="9234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1500">
                <a:latin typeface="Halant"/>
                <a:ea typeface="Halant"/>
                <a:cs typeface="Halant"/>
                <a:sym typeface="Halant"/>
              </a:rPr>
              <a:t>Contextualization/Historical Significance</a:t>
            </a:r>
            <a:endParaRPr sz="1500">
              <a:solidFill>
                <a:srgbClr val="000000"/>
              </a:solidFill>
              <a:latin typeface="Halant"/>
              <a:ea typeface="Halant"/>
              <a:cs typeface="Halant"/>
              <a:sym typeface="Halant"/>
            </a:endParaRPr>
          </a:p>
          <a:p>
            <a:pPr indent="0" lvl="0" marL="0" rtl="0" algn="ctr">
              <a:spcBef>
                <a:spcPts val="0"/>
              </a:spcBef>
              <a:spcAft>
                <a:spcPts val="0"/>
              </a:spcAft>
              <a:buNone/>
            </a:pPr>
            <a:r>
              <a:rPr lang="en" sz="2200">
                <a:solidFill>
                  <a:schemeClr val="dk1"/>
                </a:solidFill>
                <a:latin typeface="Inter Medium"/>
                <a:ea typeface="Inter Medium"/>
                <a:cs typeface="Inter Medium"/>
                <a:sym typeface="Inter Medium"/>
              </a:rPr>
              <a:t>Primary Source Analysis: Mansa Musa</a:t>
            </a:r>
            <a:endParaRPr sz="2200">
              <a:latin typeface="Inter Medium"/>
              <a:ea typeface="Inter Medium"/>
              <a:cs typeface="Inter Medium"/>
              <a:sym typeface="Inter Medium"/>
            </a:endParaRPr>
          </a:p>
        </p:txBody>
      </p:sp>
      <p:pic>
        <p:nvPicPr>
          <p:cNvPr id="67" name="Google Shape;67;p14"/>
          <p:cNvPicPr preferRelativeResize="0"/>
          <p:nvPr/>
        </p:nvPicPr>
        <p:blipFill>
          <a:blip r:embed="rId4">
            <a:alphaModFix/>
          </a:blip>
          <a:stretch>
            <a:fillRect/>
          </a:stretch>
        </p:blipFill>
        <p:spPr>
          <a:xfrm>
            <a:off x="239072" y="162597"/>
            <a:ext cx="1056536" cy="438114"/>
          </a:xfrm>
          <a:prstGeom prst="rect">
            <a:avLst/>
          </a:prstGeom>
          <a:noFill/>
          <a:ln>
            <a:noFill/>
          </a:ln>
        </p:spPr>
      </p:pic>
      <p:sp>
        <p:nvSpPr>
          <p:cNvPr id="68" name="Google Shape;68;p14"/>
          <p:cNvSpPr txBox="1"/>
          <p:nvPr/>
        </p:nvSpPr>
        <p:spPr>
          <a:xfrm>
            <a:off x="5542403" y="9750899"/>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69" name="Google Shape;69;p14"/>
          <p:cNvSpPr txBox="1"/>
          <p:nvPr/>
        </p:nvSpPr>
        <p:spPr>
          <a:xfrm>
            <a:off x="2974925" y="9750899"/>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70" name="Google Shape;70;p14"/>
          <p:cNvSpPr txBox="1"/>
          <p:nvPr/>
        </p:nvSpPr>
        <p:spPr>
          <a:xfrm>
            <a:off x="542525" y="2039750"/>
            <a:ext cx="6704700" cy="60579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chemeClr val="dk1"/>
                </a:solidFill>
                <a:latin typeface="Inter"/>
                <a:ea typeface="Inter"/>
                <a:cs typeface="Inter"/>
                <a:sym typeface="Inter"/>
              </a:rPr>
              <a:t>From the beginning of my coming to stay in Egypt I heard talk of the arrival of this </a:t>
            </a:r>
            <a:r>
              <a:rPr b="1" lang="en" sz="1200">
                <a:solidFill>
                  <a:schemeClr val="dk1"/>
                </a:solidFill>
                <a:latin typeface="Inter"/>
                <a:ea typeface="Inter"/>
                <a:cs typeface="Inter"/>
                <a:sym typeface="Inter"/>
              </a:rPr>
              <a:t>sultan </a:t>
            </a:r>
            <a:r>
              <a:rPr lang="en" sz="1200">
                <a:solidFill>
                  <a:schemeClr val="dk1"/>
                </a:solidFill>
                <a:latin typeface="Inter"/>
                <a:ea typeface="Inter"/>
                <a:cs typeface="Inter"/>
                <a:sym typeface="Inter"/>
              </a:rPr>
              <a:t>Musa on his Pilgrimage and found the </a:t>
            </a:r>
            <a:r>
              <a:rPr b="1" lang="en" sz="1200">
                <a:solidFill>
                  <a:schemeClr val="dk1"/>
                </a:solidFill>
                <a:latin typeface="Inter"/>
                <a:ea typeface="Inter"/>
                <a:cs typeface="Inter"/>
                <a:sym typeface="Inter"/>
              </a:rPr>
              <a:t>Cairenes</a:t>
            </a:r>
            <a:r>
              <a:rPr lang="en" sz="1200">
                <a:solidFill>
                  <a:schemeClr val="dk1"/>
                </a:solidFill>
                <a:latin typeface="Inter"/>
                <a:ea typeface="Inter"/>
                <a:cs typeface="Inter"/>
                <a:sym typeface="Inter"/>
              </a:rPr>
              <a:t> eager to recount what they had seem of the Africans’ </a:t>
            </a:r>
            <a:r>
              <a:rPr b="1" lang="en" sz="1200">
                <a:solidFill>
                  <a:schemeClr val="dk1"/>
                </a:solidFill>
                <a:latin typeface="Inter"/>
                <a:ea typeface="Inter"/>
                <a:cs typeface="Inter"/>
                <a:sym typeface="Inter"/>
              </a:rPr>
              <a:t>prodigal</a:t>
            </a:r>
            <a:r>
              <a:rPr lang="en" sz="1200">
                <a:solidFill>
                  <a:schemeClr val="dk1"/>
                </a:solidFill>
                <a:latin typeface="Inter"/>
                <a:ea typeface="Inter"/>
                <a:cs typeface="Inter"/>
                <a:sym typeface="Inter"/>
              </a:rPr>
              <a:t> spending.  I asked the </a:t>
            </a:r>
            <a:r>
              <a:rPr b="1" lang="en" sz="1200">
                <a:solidFill>
                  <a:schemeClr val="dk1"/>
                </a:solidFill>
                <a:latin typeface="Inter"/>
                <a:ea typeface="Inter"/>
                <a:cs typeface="Inter"/>
                <a:sym typeface="Inter"/>
              </a:rPr>
              <a:t>emir</a:t>
            </a:r>
            <a:r>
              <a:rPr lang="en" sz="1200">
                <a:solidFill>
                  <a:schemeClr val="dk1"/>
                </a:solidFill>
                <a:latin typeface="Inter"/>
                <a:ea typeface="Inter"/>
                <a:cs typeface="Inter"/>
                <a:sym typeface="Inter"/>
              </a:rPr>
              <a:t> Abu…and he told me of the opulence, manly virtues, and </a:t>
            </a:r>
            <a:r>
              <a:rPr b="1" lang="en" sz="1200">
                <a:solidFill>
                  <a:schemeClr val="dk1"/>
                </a:solidFill>
                <a:latin typeface="Inter"/>
                <a:ea typeface="Inter"/>
                <a:cs typeface="Inter"/>
                <a:sym typeface="Inter"/>
              </a:rPr>
              <a:t>piety</a:t>
            </a:r>
            <a:r>
              <a:rPr lang="en" sz="1200">
                <a:solidFill>
                  <a:schemeClr val="dk1"/>
                </a:solidFill>
                <a:latin typeface="Inter"/>
                <a:ea typeface="Inter"/>
                <a:cs typeface="Inter"/>
                <a:sym typeface="Inter"/>
              </a:rPr>
              <a:t> of his sultan.  “When I went out to meet him {he said} that is, on behalf of the mighty sultan al-Malik al-Nasir, he did me extreme honour and treated me with the greatest courtesy.  He addressed me, however, only through an interpreter despite his perfect ability to speak in the Arabic tongue.  Then he forwarded to the royal treasury many loads of unworked native gold and other valuables.  I tried to persuade him to go up to the </a:t>
            </a:r>
            <a:r>
              <a:rPr b="1" lang="en" sz="1200">
                <a:solidFill>
                  <a:schemeClr val="dk1"/>
                </a:solidFill>
                <a:latin typeface="Inter"/>
                <a:ea typeface="Inter"/>
                <a:cs typeface="Inter"/>
                <a:sym typeface="Inter"/>
              </a:rPr>
              <a:t>Citadel</a:t>
            </a:r>
            <a:r>
              <a:rPr lang="en" sz="1200">
                <a:solidFill>
                  <a:schemeClr val="dk1"/>
                </a:solidFill>
                <a:latin typeface="Inter"/>
                <a:ea typeface="Inter"/>
                <a:cs typeface="Inter"/>
                <a:sym typeface="Inter"/>
              </a:rPr>
              <a:t> to meet the sultan, but he refused persistently saying: “I came for the Pilgrimage and nothing else.  I do not wish to mix anything else with my Pilgrimage.”  He had begun to use this argument but I realized that the audience was </a:t>
            </a:r>
            <a:r>
              <a:rPr b="1" lang="en" sz="1200">
                <a:solidFill>
                  <a:schemeClr val="dk1"/>
                </a:solidFill>
                <a:latin typeface="Inter"/>
                <a:ea typeface="Inter"/>
                <a:cs typeface="Inter"/>
                <a:sym typeface="Inter"/>
              </a:rPr>
              <a:t>repugnant</a:t>
            </a:r>
            <a:r>
              <a:rPr lang="en" sz="1200">
                <a:solidFill>
                  <a:schemeClr val="dk1"/>
                </a:solidFill>
                <a:latin typeface="Inter"/>
                <a:ea typeface="Inter"/>
                <a:cs typeface="Inter"/>
                <a:sym typeface="Inter"/>
              </a:rPr>
              <a:t> to him because he would be obliged to kiss the ground and the sultan’s hand.  I continue to cajole him and he continued to make excuses but the sultan’s protocol demanded that I should bring him into the royal presence, so I kept on at him till he agreed.</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When we came in the sultan’s presence we said to him: ‘Kiss the ground!’ but he refused outright saying: ‘How may this be?’  Then an intelligent man who was with him whispered to him something we could not understand and he said: ‘I make </a:t>
            </a:r>
            <a:r>
              <a:rPr b="1" lang="en" sz="1200">
                <a:solidFill>
                  <a:schemeClr val="dk1"/>
                </a:solidFill>
                <a:latin typeface="Inter"/>
                <a:ea typeface="Inter"/>
                <a:cs typeface="Inter"/>
                <a:sym typeface="Inter"/>
              </a:rPr>
              <a:t>obeisance</a:t>
            </a:r>
            <a:r>
              <a:rPr lang="en" sz="1200">
                <a:solidFill>
                  <a:schemeClr val="dk1"/>
                </a:solidFill>
                <a:latin typeface="Inter"/>
                <a:ea typeface="Inter"/>
                <a:cs typeface="Inter"/>
                <a:sym typeface="Inter"/>
              </a:rPr>
              <a:t> to God who created me!’ then he </a:t>
            </a:r>
            <a:r>
              <a:rPr b="1" lang="en" sz="1200">
                <a:solidFill>
                  <a:schemeClr val="dk1"/>
                </a:solidFill>
                <a:latin typeface="Inter"/>
                <a:ea typeface="Inter"/>
                <a:cs typeface="Inter"/>
                <a:sym typeface="Inter"/>
              </a:rPr>
              <a:t>prostrated</a:t>
            </a:r>
            <a:r>
              <a:rPr lang="en" sz="1200">
                <a:solidFill>
                  <a:schemeClr val="dk1"/>
                </a:solidFill>
                <a:latin typeface="Inter"/>
                <a:ea typeface="Inter"/>
                <a:cs typeface="Inter"/>
                <a:sym typeface="Inter"/>
              </a:rPr>
              <a:t> himself and went forward to the sultan.  The sultan half rose to greet him and sat him by his side.  They conversed together for a long time, then sultan Musa went out.  The sultan sent to him several complete suits of honour for himself, his courtiers, and all those who had come with him, and saddled and bridled horses for himself and his chief courtiers….This man [Mansa Musa] flooded Cairo with his </a:t>
            </a:r>
            <a:r>
              <a:rPr b="1" lang="en" sz="1200">
                <a:solidFill>
                  <a:schemeClr val="dk1"/>
                </a:solidFill>
                <a:latin typeface="Inter"/>
                <a:ea typeface="Inter"/>
                <a:cs typeface="Inter"/>
                <a:sym typeface="Inter"/>
              </a:rPr>
              <a:t>benefactions. </a:t>
            </a:r>
            <a:r>
              <a:rPr lang="en" sz="1200">
                <a:solidFill>
                  <a:schemeClr val="dk1"/>
                </a:solidFill>
                <a:latin typeface="Inter"/>
                <a:ea typeface="Inter"/>
                <a:cs typeface="Inter"/>
                <a:sym typeface="Inter"/>
              </a:rPr>
              <a:t> He left no court emir nor holder of a royal office without the gift of a load of gold.  The Cairenes made incalculable profits out of him and his suite in buying and selling and giving and taking.  They exchanged gold until they depressed its value in Egypt and caused its price to fall.” … Gold was at a high price in Egypt until they came in that year.  The </a:t>
            </a:r>
            <a:r>
              <a:rPr b="1" lang="en" sz="1200">
                <a:solidFill>
                  <a:schemeClr val="dk1"/>
                </a:solidFill>
                <a:latin typeface="Inter"/>
                <a:ea typeface="Inter"/>
                <a:cs typeface="Inter"/>
                <a:sym typeface="Inter"/>
              </a:rPr>
              <a:t>mithqal</a:t>
            </a:r>
            <a:r>
              <a:rPr lang="en" sz="1200">
                <a:solidFill>
                  <a:schemeClr val="dk1"/>
                </a:solidFill>
                <a:latin typeface="Inter"/>
                <a:ea typeface="Inter"/>
                <a:cs typeface="Inter"/>
                <a:sym typeface="Inter"/>
              </a:rPr>
              <a:t> did not go below 25 dirhams and was generally above, but from that time its value fell and it cheapened in price and has remained cheap till now.  The mithqal does not exceed 22 dirhams or less.  This has been the state of affairs for about twelve years until this day by reason of the large amount of gold which they brought into Egypt and spent there.</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b="1" sz="13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chemeClr val="dk1"/>
              </a:solidFill>
              <a:latin typeface="Inter"/>
              <a:ea typeface="Inter"/>
              <a:cs typeface="Inter"/>
              <a:sym typeface="Inter"/>
            </a:endParaRPr>
          </a:p>
          <a:p>
            <a:pPr indent="0" lvl="0" marL="0" rtl="0" algn="l">
              <a:spcBef>
                <a:spcPts val="0"/>
              </a:spcBef>
              <a:spcAft>
                <a:spcPts val="0"/>
              </a:spcAft>
              <a:buNone/>
            </a:pPr>
            <a:r>
              <a:t/>
            </a:r>
            <a:endParaRPr>
              <a:solidFill>
                <a:schemeClr val="dk1"/>
              </a:solidFill>
              <a:latin typeface="Halant"/>
              <a:ea typeface="Halant"/>
              <a:cs typeface="Halant"/>
              <a:sym typeface="Halant"/>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p:txBody>
      </p:sp>
      <p:sp>
        <p:nvSpPr>
          <p:cNvPr id="71" name="Google Shape;71;p14"/>
          <p:cNvSpPr txBox="1"/>
          <p:nvPr/>
        </p:nvSpPr>
        <p:spPr>
          <a:xfrm>
            <a:off x="499050" y="923400"/>
            <a:ext cx="6774300" cy="1000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chemeClr val="dk1"/>
                </a:solidFill>
                <a:latin typeface="Halant"/>
                <a:ea typeface="Halant"/>
                <a:cs typeface="Halant"/>
                <a:sym typeface="Halant"/>
              </a:rPr>
              <a:t>Source:</a:t>
            </a:r>
            <a:r>
              <a:rPr lang="en" sz="1200">
                <a:solidFill>
                  <a:schemeClr val="dk1"/>
                </a:solidFill>
                <a:latin typeface="Halant"/>
                <a:ea typeface="Halant"/>
                <a:cs typeface="Halant"/>
                <a:sym typeface="Halant"/>
              </a:rPr>
              <a:t> Al-Umari cited in Levitzion and Hopkins Corpus of Early Arabic Sources for West African History (Cambridge University Press 1981). </a:t>
            </a:r>
            <a:endParaRPr sz="1200">
              <a:solidFill>
                <a:schemeClr val="dk1"/>
              </a:solidFill>
              <a:latin typeface="Halant"/>
              <a:ea typeface="Halant"/>
              <a:cs typeface="Halant"/>
              <a:sym typeface="Halant"/>
            </a:endParaRPr>
          </a:p>
          <a:p>
            <a:pPr indent="0" lvl="0" marL="0" rtl="0" algn="l">
              <a:spcBef>
                <a:spcPts val="0"/>
              </a:spcBef>
              <a:spcAft>
                <a:spcPts val="0"/>
              </a:spcAft>
              <a:buNone/>
            </a:pPr>
            <a:r>
              <a:t/>
            </a:r>
            <a:endParaRPr sz="1200">
              <a:solidFill>
                <a:srgbClr val="2C3346"/>
              </a:solidFill>
              <a:highlight>
                <a:srgbClr val="FFFFFF"/>
              </a:highlight>
              <a:latin typeface="Inter"/>
              <a:ea typeface="Inter"/>
              <a:cs typeface="Inter"/>
              <a:sym typeface="Inter"/>
            </a:endParaRPr>
          </a:p>
          <a:p>
            <a:pPr indent="0" lvl="0" marL="0" rtl="0" algn="l">
              <a:spcBef>
                <a:spcPts val="0"/>
              </a:spcBef>
              <a:spcAft>
                <a:spcPts val="0"/>
              </a:spcAft>
              <a:buNone/>
            </a:pPr>
            <a:r>
              <a:rPr lang="en" sz="1200">
                <a:solidFill>
                  <a:srgbClr val="2C3346"/>
                </a:solidFill>
                <a:highlight>
                  <a:srgbClr val="FFFFFF"/>
                </a:highlight>
                <a:latin typeface="Inter"/>
                <a:ea typeface="Inter"/>
                <a:cs typeface="Inter"/>
                <a:sym typeface="Inter"/>
              </a:rPr>
              <a:t>Note: This account of Mansa Musa's visit to Cairo in 1324 was written by Al-Umari, an Arab historian.</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a:solidFill>
                  <a:schemeClr val="dk1"/>
                </a:solidFill>
                <a:latin typeface="Halant"/>
                <a:ea typeface="Halant"/>
                <a:cs typeface="Halant"/>
                <a:sym typeface="Halant"/>
              </a:rPr>
              <a:t>.</a:t>
            </a:r>
            <a:endParaRPr>
              <a:solidFill>
                <a:schemeClr val="dk1"/>
              </a:solidFill>
              <a:latin typeface="Halant"/>
              <a:ea typeface="Halant"/>
              <a:cs typeface="Halant"/>
              <a:sym typeface="Halant"/>
            </a:endParaRPr>
          </a:p>
        </p:txBody>
      </p:sp>
      <p:sp>
        <p:nvSpPr>
          <p:cNvPr id="72" name="Google Shape;72;p14"/>
          <p:cNvSpPr txBox="1"/>
          <p:nvPr/>
        </p:nvSpPr>
        <p:spPr>
          <a:xfrm>
            <a:off x="611625" y="8097650"/>
            <a:ext cx="6361500" cy="1542300"/>
          </a:xfrm>
          <a:prstGeom prst="rect">
            <a:avLst/>
          </a:prstGeom>
          <a:noFill/>
          <a:ln cap="flat" cmpd="sng" w="9525">
            <a:solidFill>
              <a:schemeClr val="dk1"/>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Vocabulary</a:t>
            </a:r>
            <a:endParaRPr b="1" sz="13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Sultan - </a:t>
            </a:r>
            <a:r>
              <a:rPr lang="en" sz="1200">
                <a:solidFill>
                  <a:srgbClr val="212529"/>
                </a:solidFill>
                <a:highlight>
                  <a:schemeClr val="lt1"/>
                </a:highlight>
                <a:latin typeface="Inter"/>
                <a:ea typeface="Inter"/>
                <a:cs typeface="Inter"/>
                <a:sym typeface="Inter"/>
              </a:rPr>
              <a:t>Muslim ruler						</a:t>
            </a:r>
            <a:r>
              <a:rPr b="1" lang="en" sz="1200">
                <a:solidFill>
                  <a:srgbClr val="212529"/>
                </a:solidFill>
                <a:highlight>
                  <a:schemeClr val="lt1"/>
                </a:highlight>
                <a:latin typeface="Inter"/>
                <a:ea typeface="Inter"/>
                <a:cs typeface="Inter"/>
                <a:sym typeface="Inter"/>
              </a:rPr>
              <a:t>piety - </a:t>
            </a:r>
            <a:r>
              <a:rPr lang="en" sz="1200">
                <a:solidFill>
                  <a:srgbClr val="212529"/>
                </a:solidFill>
                <a:highlight>
                  <a:schemeClr val="lt1"/>
                </a:highlight>
                <a:latin typeface="Inter"/>
                <a:ea typeface="Inter"/>
                <a:cs typeface="Inter"/>
                <a:sym typeface="Inter"/>
              </a:rPr>
              <a:t>devout</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Cairenes</a:t>
            </a:r>
            <a:r>
              <a:rPr lang="en" sz="1200">
                <a:solidFill>
                  <a:schemeClr val="dk1"/>
                </a:solidFill>
                <a:latin typeface="Inter"/>
                <a:ea typeface="Inter"/>
                <a:cs typeface="Inter"/>
                <a:sym typeface="Inter"/>
              </a:rPr>
              <a:t> - a person born or living in Cairo, Egypt		</a:t>
            </a:r>
            <a:r>
              <a:rPr b="1" lang="en" sz="1200">
                <a:solidFill>
                  <a:schemeClr val="dk1"/>
                </a:solidFill>
                <a:latin typeface="Inter"/>
                <a:ea typeface="Inter"/>
                <a:cs typeface="Inter"/>
                <a:sym typeface="Inter"/>
              </a:rPr>
              <a:t>Citadel - </a:t>
            </a:r>
            <a:r>
              <a:rPr lang="en" sz="1200">
                <a:solidFill>
                  <a:schemeClr val="dk1"/>
                </a:solidFill>
                <a:latin typeface="Inter"/>
                <a:ea typeface="Inter"/>
                <a:cs typeface="Inter"/>
                <a:sym typeface="Inter"/>
              </a:rPr>
              <a:t>a fort</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prodigal</a:t>
            </a:r>
            <a:r>
              <a:rPr lang="en" sz="1200">
                <a:solidFill>
                  <a:schemeClr val="dk1"/>
                </a:solidFill>
                <a:latin typeface="Inter"/>
                <a:ea typeface="Inter"/>
                <a:cs typeface="Inter"/>
                <a:sym typeface="Inter"/>
              </a:rPr>
              <a:t> - reckless; wasteful					</a:t>
            </a:r>
            <a:r>
              <a:rPr b="1" lang="en" sz="1200">
                <a:solidFill>
                  <a:schemeClr val="dk1"/>
                </a:solidFill>
                <a:latin typeface="Inter"/>
                <a:ea typeface="Inter"/>
                <a:cs typeface="Inter"/>
                <a:sym typeface="Inter"/>
              </a:rPr>
              <a:t>repugnant - </a:t>
            </a:r>
            <a:r>
              <a:rPr lang="en" sz="1200">
                <a:solidFill>
                  <a:schemeClr val="dk1"/>
                </a:solidFill>
                <a:latin typeface="Inter"/>
                <a:ea typeface="Inter"/>
                <a:cs typeface="Inter"/>
                <a:sym typeface="Inter"/>
              </a:rPr>
              <a:t>unacceptable</a:t>
            </a:r>
            <a:endParaRPr sz="1200">
              <a:solidFill>
                <a:schemeClr val="dk1"/>
              </a:solidFill>
              <a:latin typeface="Inter"/>
              <a:ea typeface="Inter"/>
              <a:cs typeface="Inter"/>
              <a:sym typeface="Inter"/>
            </a:endParaRPr>
          </a:p>
          <a:p>
            <a:pPr indent="0" lvl="0" marL="0" rtl="0" algn="l">
              <a:spcBef>
                <a:spcPts val="0"/>
              </a:spcBef>
              <a:spcAft>
                <a:spcPts val="0"/>
              </a:spcAft>
              <a:buNone/>
            </a:pPr>
            <a:r>
              <a:rPr b="1" lang="en" sz="1200">
                <a:solidFill>
                  <a:schemeClr val="dk1"/>
                </a:solidFill>
                <a:latin typeface="Inter"/>
                <a:ea typeface="Inter"/>
                <a:cs typeface="Inter"/>
                <a:sym typeface="Inter"/>
              </a:rPr>
              <a:t>Emir - </a:t>
            </a:r>
            <a:r>
              <a:rPr lang="en" sz="1200">
                <a:solidFill>
                  <a:schemeClr val="dk1"/>
                </a:solidFill>
                <a:latin typeface="Inter"/>
                <a:ea typeface="Inter"/>
                <a:cs typeface="Inter"/>
                <a:sym typeface="Inter"/>
              </a:rPr>
              <a:t>Muslim military commander				</a:t>
            </a:r>
            <a:r>
              <a:rPr b="1" lang="en" sz="1200">
                <a:solidFill>
                  <a:schemeClr val="dk1"/>
                </a:solidFill>
                <a:latin typeface="Inter"/>
                <a:ea typeface="Inter"/>
                <a:cs typeface="Inter"/>
                <a:sym typeface="Inter"/>
              </a:rPr>
              <a:t>obeisance - </a:t>
            </a:r>
            <a:r>
              <a:rPr lang="en" sz="1200">
                <a:solidFill>
                  <a:schemeClr val="dk1"/>
                </a:solidFill>
                <a:latin typeface="Inter"/>
                <a:ea typeface="Inter"/>
                <a:cs typeface="Inter"/>
                <a:sym typeface="Inter"/>
              </a:rPr>
              <a:t>respect</a:t>
            </a:r>
            <a:endParaRPr sz="1200">
              <a:solidFill>
                <a:schemeClr val="dk1"/>
              </a:solidFill>
              <a:latin typeface="Inter"/>
              <a:ea typeface="Inter"/>
              <a:cs typeface="Inter"/>
              <a:sym typeface="Inter"/>
            </a:endParaRPr>
          </a:p>
          <a:p>
            <a:pPr indent="0" lvl="0" marL="0" rtl="0" algn="l">
              <a:spcBef>
                <a:spcPts val="0"/>
              </a:spcBef>
              <a:spcAft>
                <a:spcPts val="0"/>
              </a:spcAft>
              <a:buNone/>
            </a:pPr>
            <a:r>
              <a:rPr b="1" lang="en" sz="1200">
                <a:solidFill>
                  <a:schemeClr val="dk1"/>
                </a:solidFill>
                <a:latin typeface="Inter"/>
                <a:ea typeface="Inter"/>
                <a:cs typeface="Inter"/>
                <a:sym typeface="Inter"/>
              </a:rPr>
              <a:t>Prostrated - </a:t>
            </a:r>
            <a:r>
              <a:rPr lang="en" sz="1200">
                <a:solidFill>
                  <a:schemeClr val="dk1"/>
                </a:solidFill>
                <a:latin typeface="Inter"/>
                <a:ea typeface="Inter"/>
                <a:cs typeface="Inter"/>
                <a:sym typeface="Inter"/>
              </a:rPr>
              <a:t>throw oneself down</a:t>
            </a:r>
            <a:r>
              <a:rPr b="1" lang="en" sz="1200">
                <a:solidFill>
                  <a:schemeClr val="dk1"/>
                </a:solidFill>
                <a:latin typeface="Inter"/>
                <a:ea typeface="Inter"/>
                <a:cs typeface="Inter"/>
                <a:sym typeface="Inter"/>
              </a:rPr>
              <a:t>				benefactions - </a:t>
            </a:r>
            <a:r>
              <a:rPr lang="en" sz="1200">
                <a:solidFill>
                  <a:schemeClr val="dk1"/>
                </a:solidFill>
                <a:latin typeface="Inter"/>
                <a:ea typeface="Inter"/>
                <a:cs typeface="Inter"/>
                <a:sym typeface="Inter"/>
              </a:rPr>
              <a:t>gift</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Mithqal - </a:t>
            </a:r>
            <a:r>
              <a:rPr lang="en" sz="1200">
                <a:solidFill>
                  <a:schemeClr val="dk1"/>
                </a:solidFill>
                <a:latin typeface="Inter"/>
                <a:ea typeface="Inter"/>
                <a:cs typeface="Inter"/>
                <a:sym typeface="Inter"/>
              </a:rPr>
              <a:t>unit of weight in the Islamic world</a:t>
            </a:r>
            <a:endParaRPr sz="1200">
              <a:solidFill>
                <a:schemeClr val="dk1"/>
              </a:solidFill>
              <a:latin typeface="Inter"/>
              <a:ea typeface="Inter"/>
              <a:cs typeface="Inter"/>
              <a:sym typeface="Inte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76" name="Shape 76"/>
        <p:cNvGrpSpPr/>
        <p:nvPr/>
      </p:nvGrpSpPr>
      <p:grpSpPr>
        <a:xfrm>
          <a:off x="0" y="0"/>
          <a:ext cx="0" cy="0"/>
          <a:chOff x="0" y="0"/>
          <a:chExt cx="0" cy="0"/>
        </a:xfrm>
      </p:grpSpPr>
      <p:pic>
        <p:nvPicPr>
          <p:cNvPr id="77" name="Google Shape;77;p15"/>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78" name="Google Shape;78;p15"/>
          <p:cNvSpPr txBox="1"/>
          <p:nvPr/>
        </p:nvSpPr>
        <p:spPr>
          <a:xfrm>
            <a:off x="0" y="0"/>
            <a:ext cx="7772400" cy="9234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1500">
                <a:latin typeface="Halant"/>
                <a:ea typeface="Halant"/>
                <a:cs typeface="Halant"/>
                <a:sym typeface="Halant"/>
              </a:rPr>
              <a:t>Contextualization/Historical Significance</a:t>
            </a:r>
            <a:endParaRPr sz="1500">
              <a:solidFill>
                <a:srgbClr val="000000"/>
              </a:solidFill>
              <a:latin typeface="Halant"/>
              <a:ea typeface="Halant"/>
              <a:cs typeface="Halant"/>
              <a:sym typeface="Halant"/>
            </a:endParaRPr>
          </a:p>
          <a:p>
            <a:pPr indent="0" lvl="0" marL="0" rtl="0" algn="ctr">
              <a:spcBef>
                <a:spcPts val="0"/>
              </a:spcBef>
              <a:spcAft>
                <a:spcPts val="0"/>
              </a:spcAft>
              <a:buNone/>
            </a:pPr>
            <a:r>
              <a:rPr lang="en" sz="2200">
                <a:solidFill>
                  <a:schemeClr val="dk1"/>
                </a:solidFill>
                <a:latin typeface="Inter Medium"/>
                <a:ea typeface="Inter Medium"/>
                <a:cs typeface="Inter Medium"/>
                <a:sym typeface="Inter Medium"/>
              </a:rPr>
              <a:t>Primary Source Questions: Mansa Musa</a:t>
            </a:r>
            <a:endParaRPr sz="2200">
              <a:latin typeface="Inter Medium"/>
              <a:ea typeface="Inter Medium"/>
              <a:cs typeface="Inter Medium"/>
              <a:sym typeface="Inter Medium"/>
            </a:endParaRPr>
          </a:p>
        </p:txBody>
      </p:sp>
      <p:pic>
        <p:nvPicPr>
          <p:cNvPr id="79" name="Google Shape;79;p15"/>
          <p:cNvPicPr preferRelativeResize="0"/>
          <p:nvPr/>
        </p:nvPicPr>
        <p:blipFill>
          <a:blip r:embed="rId4">
            <a:alphaModFix/>
          </a:blip>
          <a:stretch>
            <a:fillRect/>
          </a:stretch>
        </p:blipFill>
        <p:spPr>
          <a:xfrm>
            <a:off x="239072" y="162597"/>
            <a:ext cx="1056536" cy="438114"/>
          </a:xfrm>
          <a:prstGeom prst="rect">
            <a:avLst/>
          </a:prstGeom>
          <a:noFill/>
          <a:ln>
            <a:noFill/>
          </a:ln>
        </p:spPr>
      </p:pic>
      <p:sp>
        <p:nvSpPr>
          <p:cNvPr id="80" name="Google Shape;80;p15"/>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81" name="Google Shape;81;p15"/>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82" name="Google Shape;82;p15"/>
          <p:cNvSpPr txBox="1"/>
          <p:nvPr/>
        </p:nvSpPr>
        <p:spPr>
          <a:xfrm>
            <a:off x="533850" y="1222975"/>
            <a:ext cx="6704700" cy="8125200"/>
          </a:xfrm>
          <a:prstGeom prst="rect">
            <a:avLst/>
          </a:prstGeom>
          <a:noFill/>
          <a:ln>
            <a:noFill/>
          </a:ln>
        </p:spPr>
        <p:txBody>
          <a:bodyPr anchorCtr="0" anchor="t" bIns="91425" lIns="91425" spcFirstLastPara="1" rIns="91425" wrap="square" tIns="91425">
            <a:noAutofit/>
          </a:bodyPr>
          <a:lstStyle/>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can you tell about Mansa Musa from the historian’s account?  How did he view himself? Provide evidence from the source to support your answer.</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can you tell about the extent of his wealth?</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How did the religious practice of Islam help Mali to connect with other societies?</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86" name="Shape 86"/>
        <p:cNvGrpSpPr/>
        <p:nvPr/>
      </p:nvGrpSpPr>
      <p:grpSpPr>
        <a:xfrm>
          <a:off x="0" y="0"/>
          <a:ext cx="0" cy="0"/>
          <a:chOff x="0" y="0"/>
          <a:chExt cx="0" cy="0"/>
        </a:xfrm>
      </p:grpSpPr>
      <p:pic>
        <p:nvPicPr>
          <p:cNvPr id="87" name="Google Shape;87;p16"/>
          <p:cNvPicPr preferRelativeResize="0"/>
          <p:nvPr/>
        </p:nvPicPr>
        <p:blipFill>
          <a:blip r:embed="rId3">
            <a:alphaModFix/>
          </a:blip>
          <a:stretch>
            <a:fillRect/>
          </a:stretch>
        </p:blipFill>
        <p:spPr>
          <a:xfrm>
            <a:off x="390144" y="9627146"/>
            <a:ext cx="431174" cy="431174"/>
          </a:xfrm>
          <a:prstGeom prst="rect">
            <a:avLst/>
          </a:prstGeom>
          <a:noFill/>
          <a:ln>
            <a:noFill/>
          </a:ln>
        </p:spPr>
      </p:pic>
      <p:sp>
        <p:nvSpPr>
          <p:cNvPr id="88" name="Google Shape;88;p16"/>
          <p:cNvSpPr txBox="1"/>
          <p:nvPr/>
        </p:nvSpPr>
        <p:spPr>
          <a:xfrm>
            <a:off x="0" y="0"/>
            <a:ext cx="7772400" cy="9234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1500">
                <a:latin typeface="Halant"/>
                <a:ea typeface="Halant"/>
                <a:cs typeface="Halant"/>
                <a:sym typeface="Halant"/>
              </a:rPr>
              <a:t>Contextualization/Historical Significance</a:t>
            </a:r>
            <a:endParaRPr sz="1500">
              <a:solidFill>
                <a:srgbClr val="000000"/>
              </a:solidFill>
              <a:latin typeface="Halant"/>
              <a:ea typeface="Halant"/>
              <a:cs typeface="Halant"/>
              <a:sym typeface="Halant"/>
            </a:endParaRPr>
          </a:p>
          <a:p>
            <a:pPr indent="0" lvl="0" marL="0" rtl="0" algn="ctr">
              <a:spcBef>
                <a:spcPts val="0"/>
              </a:spcBef>
              <a:spcAft>
                <a:spcPts val="0"/>
              </a:spcAft>
              <a:buNone/>
            </a:pPr>
            <a:r>
              <a:rPr lang="en" sz="2200">
                <a:solidFill>
                  <a:schemeClr val="dk1"/>
                </a:solidFill>
                <a:latin typeface="Inter Medium"/>
                <a:ea typeface="Inter Medium"/>
                <a:cs typeface="Inter Medium"/>
                <a:sym typeface="Inter Medium"/>
              </a:rPr>
              <a:t>Secondary Source Analysis: Mali Empire</a:t>
            </a:r>
            <a:endParaRPr sz="2200">
              <a:latin typeface="Inter Medium"/>
              <a:ea typeface="Inter Medium"/>
              <a:cs typeface="Inter Medium"/>
              <a:sym typeface="Inter Medium"/>
            </a:endParaRPr>
          </a:p>
        </p:txBody>
      </p:sp>
      <p:pic>
        <p:nvPicPr>
          <p:cNvPr id="89" name="Google Shape;89;p16"/>
          <p:cNvPicPr preferRelativeResize="0"/>
          <p:nvPr/>
        </p:nvPicPr>
        <p:blipFill>
          <a:blip r:embed="rId4">
            <a:alphaModFix/>
          </a:blip>
          <a:stretch>
            <a:fillRect/>
          </a:stretch>
        </p:blipFill>
        <p:spPr>
          <a:xfrm>
            <a:off x="239072" y="162597"/>
            <a:ext cx="1056536" cy="438114"/>
          </a:xfrm>
          <a:prstGeom prst="rect">
            <a:avLst/>
          </a:prstGeom>
          <a:noFill/>
          <a:ln>
            <a:noFill/>
          </a:ln>
        </p:spPr>
      </p:pic>
      <p:sp>
        <p:nvSpPr>
          <p:cNvPr id="90" name="Google Shape;90;p16"/>
          <p:cNvSpPr txBox="1"/>
          <p:nvPr/>
        </p:nvSpPr>
        <p:spPr>
          <a:xfrm>
            <a:off x="5542366" y="9750949"/>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91" name="Google Shape;91;p16"/>
          <p:cNvSpPr txBox="1"/>
          <p:nvPr/>
        </p:nvSpPr>
        <p:spPr>
          <a:xfrm>
            <a:off x="2974888" y="9750949"/>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92" name="Google Shape;92;p16"/>
          <p:cNvSpPr txBox="1"/>
          <p:nvPr/>
        </p:nvSpPr>
        <p:spPr>
          <a:xfrm>
            <a:off x="356250" y="1705950"/>
            <a:ext cx="7059900" cy="7570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Excerpt 1</a:t>
            </a:r>
            <a:endParaRPr b="1"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Mansa Musa was famous for his piety and generosity. His 25-year-reign, from 1312 to 1337, is thought of as the golden age of Mali. Islamic scholar Ibn Kathir (c. 1300–c. 1374) reported that Mansa Musa was a young, handsome man who had 24 kings under his authority. Al-Umari was told that Musa had “conquered 24 cities, each with its surrounding district with villages and estates” (quoted by N. Levtzion and J.F.P. Hopkins in Corpus of Early Arabic Sources for West African History), and that his palace was rich and splendid. The royal flag that flew over Mansa Musa when he rode out on horseback was yellow with a red background. When the mansa held an audience, he carried gold weapons including a bow and a quiver of arrows (symbols of royal power in Mali). Mansa Musa sat on a large ebony throne that was on a raised platform with elephant tusks along the sides. Behind the king stood about 30 slaves, including ones from Turkey and Egypt. Over the mansa’s head one of the slaves held a large silk parasol topped by a golden falcon.</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The subordinate kings sat in two ranks on both sides, and beyond them were the commanders of the mounted troops. In front of the mansa stood the sword bearer or chief executioner, and a chief spokesman called a jeli. The mansa never spoke aloud in public, but whispered what he wanted to say to the jeli, who would make the announcements. Music accompanied his public appearances, with different size drums, trumpets made of elephant tusks, and a kind of xylophone called the bala that is famous for its beautiful sound. There were always two horses (far more expensive than camels) tied nearby, ready for the mansa to ride whenever he needed them.</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b="1" lang="en" sz="1200">
                <a:solidFill>
                  <a:schemeClr val="dk1"/>
                </a:solidFill>
                <a:latin typeface="Inter"/>
                <a:ea typeface="Inter"/>
                <a:cs typeface="Inter"/>
                <a:sym typeface="Inter"/>
              </a:rPr>
              <a:t>Excerpt 2</a:t>
            </a:r>
            <a:endParaRPr b="1"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All the goods that were traded in the regional markets of the Ghana Empire from the 10th to the 12th centuries continued to generate revenue in the markets of Mali from the 13th to the 15th centuries. The main difference was that at the height of Mali’s power it controlled far more territory than Ghana ever did, so it had more resources to exploit. By the beginning of the 14th century, Mali’s expansion into the Inland Delta, Gao, and the eastern Songhay provinces added enormously to the farming, grazing, hunting, and fishing resources of the empire. The new territories also provided additional sources of slaves for trade, military service, and farm production. Tribute from newly subordinated kings and chiefs, and tariffs from newly controlled trade routes, enriched the government treasury.</a:t>
            </a:r>
            <a:r>
              <a:rPr b="1" lang="en">
                <a:solidFill>
                  <a:schemeClr val="dk1"/>
                </a:solidFill>
                <a:latin typeface="Halant"/>
                <a:ea typeface="Halant"/>
                <a:cs typeface="Halant"/>
                <a:sym typeface="Halant"/>
              </a:rPr>
              <a:t> </a:t>
            </a:r>
            <a:r>
              <a:rPr lang="en" sz="1200">
                <a:solidFill>
                  <a:schemeClr val="dk1"/>
                </a:solidFill>
                <a:latin typeface="Inter"/>
                <a:ea typeface="Inter"/>
                <a:cs typeface="Inter"/>
                <a:sym typeface="Inter"/>
              </a:rPr>
              <a:t>By the mid-14th century, when Mali was at its highest point of imperial dominance, the trans-Saharan trade had greatly increased in volume. Because of Mansa Musa’s extravagant pilgrimage and the resulting publicity in Cairo, Mali became better known in North Africa and the Middle East, and even Europe. Stories of Mali’s wealth drew increasing numbers of North Africans to trading ventures across the Sahara. In the decades following Mansa Musa’s pilgrimage, Egyptian traders were regular visitors to Mali, and Malian citizens in commercial centers like Walata were dressing in clothes imported from Egypt.</a:t>
            </a:r>
            <a:endParaRPr>
              <a:solidFill>
                <a:schemeClr val="dk1"/>
              </a:solidFill>
              <a:latin typeface="Halant"/>
              <a:ea typeface="Halant"/>
              <a:cs typeface="Halant"/>
              <a:sym typeface="Halant"/>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p:txBody>
      </p:sp>
      <p:sp>
        <p:nvSpPr>
          <p:cNvPr id="93" name="Google Shape;93;p16"/>
          <p:cNvSpPr txBox="1"/>
          <p:nvPr/>
        </p:nvSpPr>
        <p:spPr>
          <a:xfrm>
            <a:off x="390150" y="973175"/>
            <a:ext cx="7059900" cy="6156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a:solidFill>
                  <a:schemeClr val="dk1"/>
                </a:solidFill>
                <a:latin typeface="Halant"/>
                <a:ea typeface="Halant"/>
                <a:cs typeface="Halant"/>
                <a:sym typeface="Halant"/>
              </a:rPr>
              <a:t>Source:</a:t>
            </a:r>
            <a:r>
              <a:rPr lang="en">
                <a:solidFill>
                  <a:schemeClr val="dk1"/>
                </a:solidFill>
                <a:latin typeface="Halant"/>
                <a:ea typeface="Halant"/>
                <a:cs typeface="Halant"/>
                <a:sym typeface="Halant"/>
              </a:rPr>
              <a:t> Callender, A. (2023, July 25). Smithsonian Learning Lab Resource: 1.5 Reading: The Sudanic Empires</a:t>
            </a: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97" name="Shape 97"/>
        <p:cNvGrpSpPr/>
        <p:nvPr/>
      </p:nvGrpSpPr>
      <p:grpSpPr>
        <a:xfrm>
          <a:off x="0" y="0"/>
          <a:ext cx="0" cy="0"/>
          <a:chOff x="0" y="0"/>
          <a:chExt cx="0" cy="0"/>
        </a:xfrm>
      </p:grpSpPr>
      <p:pic>
        <p:nvPicPr>
          <p:cNvPr id="98" name="Google Shape;98;p17"/>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99" name="Google Shape;99;p17"/>
          <p:cNvSpPr txBox="1"/>
          <p:nvPr/>
        </p:nvSpPr>
        <p:spPr>
          <a:xfrm>
            <a:off x="0" y="0"/>
            <a:ext cx="7772400" cy="9234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1500">
                <a:latin typeface="Halant"/>
                <a:ea typeface="Halant"/>
                <a:cs typeface="Halant"/>
                <a:sym typeface="Halant"/>
              </a:rPr>
              <a:t>Contextualization/Historical Significance</a:t>
            </a:r>
            <a:endParaRPr sz="1500">
              <a:solidFill>
                <a:srgbClr val="000000"/>
              </a:solidFill>
              <a:latin typeface="Halant"/>
              <a:ea typeface="Halant"/>
              <a:cs typeface="Halant"/>
              <a:sym typeface="Halant"/>
            </a:endParaRPr>
          </a:p>
          <a:p>
            <a:pPr indent="0" lvl="0" marL="0" rtl="0" algn="ctr">
              <a:spcBef>
                <a:spcPts val="0"/>
              </a:spcBef>
              <a:spcAft>
                <a:spcPts val="0"/>
              </a:spcAft>
              <a:buNone/>
            </a:pPr>
            <a:r>
              <a:rPr lang="en" sz="2200">
                <a:solidFill>
                  <a:schemeClr val="dk1"/>
                </a:solidFill>
                <a:latin typeface="Inter Medium"/>
                <a:ea typeface="Inter Medium"/>
                <a:cs typeface="Inter Medium"/>
                <a:sym typeface="Inter Medium"/>
              </a:rPr>
              <a:t>Secondary Source Questions: Mali Empire</a:t>
            </a:r>
            <a:endParaRPr sz="2200">
              <a:latin typeface="Inter Medium"/>
              <a:ea typeface="Inter Medium"/>
              <a:cs typeface="Inter Medium"/>
              <a:sym typeface="Inter Medium"/>
            </a:endParaRPr>
          </a:p>
        </p:txBody>
      </p:sp>
      <p:pic>
        <p:nvPicPr>
          <p:cNvPr id="100" name="Google Shape;100;p17"/>
          <p:cNvPicPr preferRelativeResize="0"/>
          <p:nvPr/>
        </p:nvPicPr>
        <p:blipFill>
          <a:blip r:embed="rId4">
            <a:alphaModFix/>
          </a:blip>
          <a:stretch>
            <a:fillRect/>
          </a:stretch>
        </p:blipFill>
        <p:spPr>
          <a:xfrm>
            <a:off x="239072" y="162597"/>
            <a:ext cx="1056536" cy="438114"/>
          </a:xfrm>
          <a:prstGeom prst="rect">
            <a:avLst/>
          </a:prstGeom>
          <a:noFill/>
          <a:ln>
            <a:noFill/>
          </a:ln>
        </p:spPr>
      </p:pic>
      <p:sp>
        <p:nvSpPr>
          <p:cNvPr id="101" name="Google Shape;101;p17"/>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02" name="Google Shape;102;p17"/>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03" name="Google Shape;103;p17"/>
          <p:cNvSpPr txBox="1"/>
          <p:nvPr/>
        </p:nvSpPr>
        <p:spPr>
          <a:xfrm>
            <a:off x="533850" y="1222975"/>
            <a:ext cx="6704700" cy="8440800"/>
          </a:xfrm>
          <a:prstGeom prst="rect">
            <a:avLst/>
          </a:prstGeom>
          <a:noFill/>
          <a:ln>
            <a:noFill/>
          </a:ln>
        </p:spPr>
        <p:txBody>
          <a:bodyPr anchorCtr="0" anchor="t" bIns="91425" lIns="91425" spcFirstLastPara="1" rIns="91425" wrap="square" tIns="91425">
            <a:noAutofit/>
          </a:bodyPr>
          <a:lstStyle/>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symbols of power did Mansa Musa display during his public appearances, and what did these symbols represent?</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b="1" sz="1200">
              <a:solidFill>
                <a:schemeClr val="accent1"/>
              </a:solidFill>
              <a:latin typeface="Inter"/>
              <a:ea typeface="Inter"/>
              <a:cs typeface="Inter"/>
              <a:sym typeface="Inter"/>
            </a:endParaRPr>
          </a:p>
          <a:p>
            <a:pPr indent="0" lvl="0" marL="0" rtl="0" algn="l">
              <a:spcBef>
                <a:spcPts val="0"/>
              </a:spcBef>
              <a:spcAft>
                <a:spcPts val="0"/>
              </a:spcAft>
              <a:buNone/>
            </a:pPr>
            <a:r>
              <a:t/>
            </a:r>
            <a:endParaRPr b="1" sz="1200">
              <a:solidFill>
                <a:schemeClr val="accent1"/>
              </a:solidFill>
              <a:latin typeface="Inter"/>
              <a:ea typeface="Inter"/>
              <a:cs typeface="Inter"/>
              <a:sym typeface="Inter"/>
            </a:endParaRPr>
          </a:p>
          <a:p>
            <a:pPr indent="0" lvl="0" marL="0" rtl="0" algn="l">
              <a:spcBef>
                <a:spcPts val="0"/>
              </a:spcBef>
              <a:spcAft>
                <a:spcPts val="0"/>
              </a:spcAft>
              <a:buNone/>
            </a:pPr>
            <a:r>
              <a:t/>
            </a:r>
            <a:endParaRPr b="1" sz="1200">
              <a:solidFill>
                <a:schemeClr val="accent1"/>
              </a:solidFill>
              <a:latin typeface="Inter"/>
              <a:ea typeface="Inter"/>
              <a:cs typeface="Inter"/>
              <a:sym typeface="Inter"/>
            </a:endParaRPr>
          </a:p>
          <a:p>
            <a:pPr indent="0" lvl="0" marL="0" rtl="0" algn="l">
              <a:spcBef>
                <a:spcPts val="0"/>
              </a:spcBef>
              <a:spcAft>
                <a:spcPts val="0"/>
              </a:spcAft>
              <a:buNone/>
            </a:pPr>
            <a:r>
              <a:t/>
            </a:r>
            <a:endParaRPr b="1" sz="1200">
              <a:solidFill>
                <a:schemeClr val="accent1"/>
              </a:solidFill>
              <a:latin typeface="Inter"/>
              <a:ea typeface="Inter"/>
              <a:cs typeface="Inter"/>
              <a:sym typeface="Inter"/>
            </a:endParaRPr>
          </a:p>
          <a:p>
            <a:pPr indent="0" lvl="0" marL="0" rtl="0" algn="l">
              <a:spcBef>
                <a:spcPts val="0"/>
              </a:spcBef>
              <a:spcAft>
                <a:spcPts val="0"/>
              </a:spcAft>
              <a:buNone/>
            </a:pPr>
            <a:r>
              <a:t/>
            </a:r>
            <a:endParaRPr b="1" sz="1200">
              <a:solidFill>
                <a:schemeClr val="accent1"/>
              </a:solidFill>
              <a:latin typeface="Inter"/>
              <a:ea typeface="Inter"/>
              <a:cs typeface="Inter"/>
              <a:sym typeface="Inter"/>
            </a:endParaRPr>
          </a:p>
          <a:p>
            <a:pPr indent="0" lvl="0" marL="0" rtl="0" algn="l">
              <a:spcBef>
                <a:spcPts val="0"/>
              </a:spcBef>
              <a:spcAft>
                <a:spcPts val="0"/>
              </a:spcAft>
              <a:buNone/>
            </a:pPr>
            <a:r>
              <a:t/>
            </a:r>
            <a:endParaRPr b="1" sz="1200">
              <a:solidFill>
                <a:schemeClr val="accent1"/>
              </a:solidFill>
              <a:latin typeface="Inter"/>
              <a:ea typeface="Inter"/>
              <a:cs typeface="Inter"/>
              <a:sym typeface="Inter"/>
            </a:endParaRPr>
          </a:p>
          <a:p>
            <a:pPr indent="0" lvl="0" marL="0" rtl="0" algn="l">
              <a:spcBef>
                <a:spcPts val="0"/>
              </a:spcBef>
              <a:spcAft>
                <a:spcPts val="0"/>
              </a:spcAft>
              <a:buNone/>
            </a:pPr>
            <a:r>
              <a:t/>
            </a:r>
            <a:endParaRPr b="1" sz="1200">
              <a:solidFill>
                <a:schemeClr val="accent1"/>
              </a:solidFill>
              <a:latin typeface="Inter"/>
              <a:ea typeface="Inter"/>
              <a:cs typeface="Inter"/>
              <a:sym typeface="Inter"/>
            </a:endParaRPr>
          </a:p>
          <a:p>
            <a:pPr indent="0" lvl="0" marL="0" rtl="0" algn="l">
              <a:spcBef>
                <a:spcPts val="0"/>
              </a:spcBef>
              <a:spcAft>
                <a:spcPts val="0"/>
              </a:spcAft>
              <a:buNone/>
            </a:pPr>
            <a:r>
              <a:t/>
            </a:r>
            <a:endParaRPr b="1" sz="1200">
              <a:solidFill>
                <a:schemeClr val="accent1"/>
              </a:solidFill>
              <a:latin typeface="Inter"/>
              <a:ea typeface="Inter"/>
              <a:cs typeface="Inter"/>
              <a:sym typeface="Inter"/>
            </a:endParaRPr>
          </a:p>
          <a:p>
            <a:pPr indent="0" lvl="0" marL="0" rtl="0" algn="l">
              <a:spcBef>
                <a:spcPts val="0"/>
              </a:spcBef>
              <a:spcAft>
                <a:spcPts val="0"/>
              </a:spcAft>
              <a:buNone/>
            </a:pPr>
            <a:r>
              <a:t/>
            </a:r>
            <a:endParaRPr b="1" sz="1200">
              <a:solidFill>
                <a:schemeClr val="accent1"/>
              </a:solidFill>
              <a:latin typeface="Inter"/>
              <a:ea typeface="Inter"/>
              <a:cs typeface="Inter"/>
              <a:sym typeface="Inter"/>
            </a:endParaRPr>
          </a:p>
          <a:p>
            <a:pPr indent="0" lvl="0" marL="0" rtl="0" algn="l">
              <a:spcBef>
                <a:spcPts val="0"/>
              </a:spcBef>
              <a:spcAft>
                <a:spcPts val="0"/>
              </a:spcAft>
              <a:buNone/>
            </a:pPr>
            <a:r>
              <a:t/>
            </a:r>
            <a:endParaRPr b="1" sz="1200">
              <a:solidFill>
                <a:schemeClr val="accent1"/>
              </a:solidFill>
              <a:latin typeface="Inter"/>
              <a:ea typeface="Inter"/>
              <a:cs typeface="Inter"/>
              <a:sym typeface="Inter"/>
            </a:endParaRPr>
          </a:p>
          <a:p>
            <a:pPr indent="0" lvl="0" marL="0" rtl="0" algn="l">
              <a:spcBef>
                <a:spcPts val="0"/>
              </a:spcBef>
              <a:spcAft>
                <a:spcPts val="0"/>
              </a:spcAft>
              <a:buNone/>
            </a:pPr>
            <a:r>
              <a:t/>
            </a:r>
            <a:endParaRPr b="1" sz="1200">
              <a:solidFill>
                <a:schemeClr val="accent1"/>
              </a:solidFill>
              <a:latin typeface="Inter"/>
              <a:ea typeface="Inter"/>
              <a:cs typeface="Inter"/>
              <a:sym typeface="Inter"/>
            </a:endParaRPr>
          </a:p>
          <a:p>
            <a:pPr indent="0" lvl="0" marL="0" rtl="0" algn="l">
              <a:spcBef>
                <a:spcPts val="0"/>
              </a:spcBef>
              <a:spcAft>
                <a:spcPts val="0"/>
              </a:spcAft>
              <a:buNone/>
            </a:pPr>
            <a:r>
              <a:t/>
            </a:r>
            <a:endParaRPr b="1" sz="1200">
              <a:solidFill>
                <a:schemeClr val="accent1"/>
              </a:solidFill>
              <a:latin typeface="Inter"/>
              <a:ea typeface="Inter"/>
              <a:cs typeface="Inter"/>
              <a:sym typeface="Inter"/>
            </a:endParaRPr>
          </a:p>
          <a:p>
            <a:pPr indent="0" lvl="0" marL="0" rtl="0" algn="l">
              <a:spcBef>
                <a:spcPts val="0"/>
              </a:spcBef>
              <a:spcAft>
                <a:spcPts val="0"/>
              </a:spcAft>
              <a:buNone/>
            </a:pPr>
            <a:r>
              <a:t/>
            </a:r>
            <a:endParaRPr b="1" sz="1200">
              <a:solidFill>
                <a:schemeClr val="accent1"/>
              </a:solidFill>
              <a:latin typeface="Inter"/>
              <a:ea typeface="Inter"/>
              <a:cs typeface="Inter"/>
              <a:sym typeface="Inter"/>
            </a:endParaRPr>
          </a:p>
          <a:p>
            <a:pPr indent="0" lvl="0" marL="0" rtl="0" algn="l">
              <a:spcBef>
                <a:spcPts val="0"/>
              </a:spcBef>
              <a:spcAft>
                <a:spcPts val="0"/>
              </a:spcAft>
              <a:buNone/>
            </a:pPr>
            <a:r>
              <a:t/>
            </a:r>
            <a:endParaRPr b="1" sz="1200">
              <a:solidFill>
                <a:schemeClr val="accent1"/>
              </a:solidFill>
              <a:latin typeface="Inter"/>
              <a:ea typeface="Inter"/>
              <a:cs typeface="Inter"/>
              <a:sym typeface="Inter"/>
            </a:endParaRPr>
          </a:p>
          <a:p>
            <a:pPr indent="0" lvl="0" marL="0" rtl="0" algn="l">
              <a:spcBef>
                <a:spcPts val="0"/>
              </a:spcBef>
              <a:spcAft>
                <a:spcPts val="0"/>
              </a:spcAft>
              <a:buNone/>
            </a:pPr>
            <a:r>
              <a:t/>
            </a:r>
            <a:endParaRPr b="1" sz="1200">
              <a:solidFill>
                <a:schemeClr val="accent1"/>
              </a:solidFill>
              <a:latin typeface="Inter"/>
              <a:ea typeface="Inter"/>
              <a:cs typeface="Inter"/>
              <a:sym typeface="Inter"/>
            </a:endParaRPr>
          </a:p>
          <a:p>
            <a:pPr indent="0" lvl="0" marL="0" rtl="0" algn="l">
              <a:spcBef>
                <a:spcPts val="0"/>
              </a:spcBef>
              <a:spcAft>
                <a:spcPts val="0"/>
              </a:spcAft>
              <a:buNone/>
            </a:pPr>
            <a:r>
              <a:t/>
            </a:r>
            <a:endParaRPr b="1" sz="1200">
              <a:solidFill>
                <a:schemeClr val="accent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were the key factors that contributed to Mali’s economic success during Mansa Musa’s reign?</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b="1" sz="1200">
              <a:solidFill>
                <a:schemeClr val="accent1"/>
              </a:solidFill>
              <a:latin typeface="Inter"/>
              <a:ea typeface="Inter"/>
              <a:cs typeface="Inter"/>
              <a:sym typeface="Inter"/>
            </a:endParaRPr>
          </a:p>
          <a:p>
            <a:pPr indent="0" lvl="0" marL="0" rtl="0" algn="l">
              <a:spcBef>
                <a:spcPts val="0"/>
              </a:spcBef>
              <a:spcAft>
                <a:spcPts val="0"/>
              </a:spcAft>
              <a:buNone/>
            </a:pPr>
            <a:r>
              <a:t/>
            </a:r>
            <a:endParaRPr b="1" sz="1200">
              <a:solidFill>
                <a:schemeClr val="accent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07" name="Shape 107"/>
        <p:cNvGrpSpPr/>
        <p:nvPr/>
      </p:nvGrpSpPr>
      <p:grpSpPr>
        <a:xfrm>
          <a:off x="0" y="0"/>
          <a:ext cx="0" cy="0"/>
          <a:chOff x="0" y="0"/>
          <a:chExt cx="0" cy="0"/>
        </a:xfrm>
      </p:grpSpPr>
      <p:sp>
        <p:nvSpPr>
          <p:cNvPr id="108" name="Google Shape;108;p18"/>
          <p:cNvSpPr txBox="1"/>
          <p:nvPr/>
        </p:nvSpPr>
        <p:spPr>
          <a:xfrm>
            <a:off x="0" y="0"/>
            <a:ext cx="7772400" cy="919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500">
              <a:solidFill>
                <a:schemeClr val="dk1"/>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1500">
                <a:solidFill>
                  <a:schemeClr val="dk1"/>
                </a:solidFill>
                <a:latin typeface="Halant"/>
                <a:ea typeface="Halant"/>
                <a:cs typeface="Halant"/>
                <a:sym typeface="Halant"/>
              </a:rPr>
              <a:t>Unit 1: Global Exchange &amp; Societies</a:t>
            </a:r>
            <a:endParaRPr sz="1500">
              <a:solidFill>
                <a:schemeClr val="dk1"/>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2300">
                <a:solidFill>
                  <a:schemeClr val="dk1"/>
                </a:solidFill>
                <a:latin typeface="Plus Jakarta Sans Medium"/>
                <a:ea typeface="Plus Jakarta Sans Medium"/>
                <a:cs typeface="Plus Jakarta Sans Medium"/>
                <a:sym typeface="Plus Jakarta Sans Medium"/>
              </a:rPr>
              <a:t>Exit Ticket - Lesson 6 </a:t>
            </a:r>
            <a:endParaRPr sz="1300">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1700">
              <a:solidFill>
                <a:schemeClr val="dk1"/>
              </a:solidFill>
              <a:latin typeface="Halant"/>
              <a:ea typeface="Halant"/>
              <a:cs typeface="Halant"/>
              <a:sym typeface="Halant"/>
            </a:endParaRPr>
          </a:p>
        </p:txBody>
      </p:sp>
      <p:pic>
        <p:nvPicPr>
          <p:cNvPr id="109" name="Google Shape;109;p18"/>
          <p:cNvPicPr preferRelativeResize="0"/>
          <p:nvPr/>
        </p:nvPicPr>
        <p:blipFill>
          <a:blip r:embed="rId3">
            <a:alphaModFix/>
          </a:blip>
          <a:stretch>
            <a:fillRect/>
          </a:stretch>
        </p:blipFill>
        <p:spPr>
          <a:xfrm>
            <a:off x="216272" y="230997"/>
            <a:ext cx="630865" cy="261602"/>
          </a:xfrm>
          <a:prstGeom prst="rect">
            <a:avLst/>
          </a:prstGeom>
          <a:noFill/>
          <a:ln>
            <a:noFill/>
          </a:ln>
        </p:spPr>
      </p:pic>
      <p:sp>
        <p:nvSpPr>
          <p:cNvPr id="110" name="Google Shape;110;p18"/>
          <p:cNvSpPr txBox="1"/>
          <p:nvPr/>
        </p:nvSpPr>
        <p:spPr>
          <a:xfrm>
            <a:off x="3022649" y="2643323"/>
            <a:ext cx="1566600" cy="14412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b="1" lang="en" sz="1300">
                <a:latin typeface="Inter"/>
                <a:ea typeface="Inter"/>
                <a:cs typeface="Inter"/>
                <a:sym typeface="Inter"/>
              </a:rPr>
              <a:t>Factors that influenced the Kingdoms of Mali &amp; Songhai</a:t>
            </a:r>
            <a:endParaRPr b="1" sz="1300">
              <a:latin typeface="Inter"/>
              <a:ea typeface="Inter"/>
              <a:cs typeface="Inter"/>
              <a:sym typeface="Inter"/>
            </a:endParaRPr>
          </a:p>
        </p:txBody>
      </p:sp>
      <p:sp>
        <p:nvSpPr>
          <p:cNvPr id="111" name="Google Shape;111;p18"/>
          <p:cNvSpPr txBox="1"/>
          <p:nvPr/>
        </p:nvSpPr>
        <p:spPr>
          <a:xfrm>
            <a:off x="5152175" y="4387125"/>
            <a:ext cx="2212800" cy="32820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b="1" lang="en" sz="1800">
                <a:latin typeface="Inter"/>
                <a:ea typeface="Inter"/>
                <a:cs typeface="Inter"/>
                <a:sym typeface="Inter"/>
              </a:rPr>
              <a:t>Political Factors</a:t>
            </a:r>
            <a:endParaRPr b="1"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2000">
              <a:latin typeface="Inter"/>
              <a:ea typeface="Inter"/>
              <a:cs typeface="Inter"/>
              <a:sym typeface="Inter"/>
            </a:endParaRPr>
          </a:p>
        </p:txBody>
      </p:sp>
      <p:sp>
        <p:nvSpPr>
          <p:cNvPr id="112" name="Google Shape;112;p18"/>
          <p:cNvSpPr txBox="1"/>
          <p:nvPr/>
        </p:nvSpPr>
        <p:spPr>
          <a:xfrm>
            <a:off x="145900" y="4326375"/>
            <a:ext cx="2313900" cy="33429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Clr>
                <a:schemeClr val="dk1"/>
              </a:buClr>
              <a:buSzPts val="1200"/>
              <a:buFont typeface="Arial"/>
              <a:buNone/>
            </a:pPr>
            <a:r>
              <a:rPr b="1" lang="en" sz="1800">
                <a:solidFill>
                  <a:schemeClr val="dk1"/>
                </a:solidFill>
                <a:latin typeface="Inter"/>
                <a:ea typeface="Inter"/>
                <a:cs typeface="Inter"/>
                <a:sym typeface="Inter"/>
              </a:rPr>
              <a:t>Economic Factors</a:t>
            </a:r>
            <a:endParaRPr b="1" sz="18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b="1" sz="2000">
              <a:solidFill>
                <a:schemeClr val="dk1"/>
              </a:solidFill>
              <a:latin typeface="Inter"/>
              <a:ea typeface="Inter"/>
              <a:cs typeface="Inter"/>
              <a:sym typeface="Inter"/>
            </a:endParaRPr>
          </a:p>
        </p:txBody>
      </p:sp>
      <p:sp>
        <p:nvSpPr>
          <p:cNvPr id="113" name="Google Shape;113;p18"/>
          <p:cNvSpPr txBox="1"/>
          <p:nvPr/>
        </p:nvSpPr>
        <p:spPr>
          <a:xfrm>
            <a:off x="2699550" y="6668875"/>
            <a:ext cx="2212800" cy="28881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Clr>
                <a:schemeClr val="dk1"/>
              </a:buClr>
              <a:buSzPts val="1200"/>
              <a:buFont typeface="Arial"/>
              <a:buNone/>
            </a:pPr>
            <a:r>
              <a:rPr b="1" lang="en" sz="1800">
                <a:solidFill>
                  <a:schemeClr val="dk1"/>
                </a:solidFill>
                <a:latin typeface="Inter"/>
                <a:ea typeface="Inter"/>
                <a:cs typeface="Inter"/>
                <a:sym typeface="Inter"/>
              </a:rPr>
              <a:t>Religion</a:t>
            </a:r>
            <a:endParaRPr b="1" sz="18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b="1" sz="1800">
              <a:solidFill>
                <a:schemeClr val="dk1"/>
              </a:solidFill>
              <a:latin typeface="Inter"/>
              <a:ea typeface="Inter"/>
              <a:cs typeface="Inter"/>
              <a:sym typeface="Inter"/>
            </a:endParaRPr>
          </a:p>
        </p:txBody>
      </p:sp>
      <p:cxnSp>
        <p:nvCxnSpPr>
          <p:cNvPr id="114" name="Google Shape;114;p18"/>
          <p:cNvCxnSpPr>
            <a:stCxn id="110" idx="3"/>
            <a:endCxn id="111" idx="0"/>
          </p:cNvCxnSpPr>
          <p:nvPr/>
        </p:nvCxnSpPr>
        <p:spPr>
          <a:xfrm>
            <a:off x="4589249" y="3363923"/>
            <a:ext cx="1669200" cy="1023300"/>
          </a:xfrm>
          <a:prstGeom prst="bentConnector2">
            <a:avLst/>
          </a:prstGeom>
          <a:noFill/>
          <a:ln cap="flat" cmpd="sng" w="9525">
            <a:solidFill>
              <a:schemeClr val="dk2"/>
            </a:solidFill>
            <a:prstDash val="solid"/>
            <a:round/>
            <a:headEnd len="med" w="med" type="none"/>
            <a:tailEnd len="med" w="med" type="none"/>
          </a:ln>
        </p:spPr>
      </p:cxnSp>
      <p:cxnSp>
        <p:nvCxnSpPr>
          <p:cNvPr id="115" name="Google Shape;115;p18"/>
          <p:cNvCxnSpPr>
            <a:stCxn id="110" idx="1"/>
          </p:cNvCxnSpPr>
          <p:nvPr/>
        </p:nvCxnSpPr>
        <p:spPr>
          <a:xfrm flipH="1">
            <a:off x="587549" y="3363923"/>
            <a:ext cx="2435100" cy="950400"/>
          </a:xfrm>
          <a:prstGeom prst="bentConnector3">
            <a:avLst>
              <a:gd fmla="val 50000" name="adj1"/>
            </a:avLst>
          </a:prstGeom>
          <a:noFill/>
          <a:ln cap="flat" cmpd="sng" w="9525">
            <a:solidFill>
              <a:schemeClr val="dk2"/>
            </a:solidFill>
            <a:prstDash val="solid"/>
            <a:round/>
            <a:headEnd len="med" w="med" type="none"/>
            <a:tailEnd len="med" w="med" type="none"/>
          </a:ln>
        </p:spPr>
      </p:cxnSp>
      <p:cxnSp>
        <p:nvCxnSpPr>
          <p:cNvPr id="116" name="Google Shape;116;p18"/>
          <p:cNvCxnSpPr>
            <a:stCxn id="110" idx="2"/>
            <a:endCxn id="113" idx="0"/>
          </p:cNvCxnSpPr>
          <p:nvPr/>
        </p:nvCxnSpPr>
        <p:spPr>
          <a:xfrm>
            <a:off x="3805949" y="4084523"/>
            <a:ext cx="0" cy="2584500"/>
          </a:xfrm>
          <a:prstGeom prst="straightConnector1">
            <a:avLst/>
          </a:prstGeom>
          <a:noFill/>
          <a:ln cap="flat" cmpd="sng" w="9525">
            <a:solidFill>
              <a:schemeClr val="dk2"/>
            </a:solidFill>
            <a:prstDash val="solid"/>
            <a:round/>
            <a:headEnd len="med" w="med" type="none"/>
            <a:tailEnd len="med" w="med" type="none"/>
          </a:ln>
        </p:spPr>
      </p:cxnSp>
      <p:sp>
        <p:nvSpPr>
          <p:cNvPr id="117" name="Google Shape;117;p18"/>
          <p:cNvSpPr txBox="1"/>
          <p:nvPr/>
        </p:nvSpPr>
        <p:spPr>
          <a:xfrm>
            <a:off x="145900" y="1030150"/>
            <a:ext cx="7320000" cy="790500"/>
          </a:xfrm>
          <a:prstGeom prst="rect">
            <a:avLst/>
          </a:prstGeom>
          <a:noFill/>
          <a:ln cap="flat" cmpd="sng" w="9525">
            <a:solidFill>
              <a:srgbClr val="B7B7B7"/>
            </a:solidFill>
            <a:prstDash val="solid"/>
            <a:round/>
            <a:headEnd len="sm" w="sm" type="none"/>
            <a:tailEnd len="sm" w="sm" type="none"/>
          </a:ln>
        </p:spPr>
        <p:txBody>
          <a:bodyPr anchorCtr="0" anchor="ctr" bIns="116050" lIns="116050" spcFirstLastPara="1" rIns="116050" wrap="square" tIns="116050">
            <a:noAutofit/>
          </a:bodyPr>
          <a:lstStyle/>
          <a:p>
            <a:pPr indent="0" lvl="0" marL="0" rtl="0" algn="ctr">
              <a:spcBef>
                <a:spcPts val="0"/>
              </a:spcBef>
              <a:spcAft>
                <a:spcPts val="0"/>
              </a:spcAft>
              <a:buClr>
                <a:schemeClr val="dk1"/>
              </a:buClr>
              <a:buSzPts val="1100"/>
              <a:buFont typeface="Arial"/>
              <a:buNone/>
            </a:pPr>
            <a:r>
              <a:rPr b="1" lang="en" sz="1500">
                <a:solidFill>
                  <a:schemeClr val="dk1"/>
                </a:solidFill>
                <a:latin typeface="Halant"/>
                <a:ea typeface="Halant"/>
                <a:cs typeface="Halant"/>
                <a:sym typeface="Halant"/>
              </a:rPr>
              <a:t>Supporting Question</a:t>
            </a:r>
            <a:endParaRPr b="1" sz="1500">
              <a:solidFill>
                <a:schemeClr val="dk1"/>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a:solidFill>
                  <a:schemeClr val="dk1"/>
                </a:solidFill>
                <a:latin typeface="Inter"/>
                <a:ea typeface="Inter"/>
                <a:cs typeface="Inter"/>
                <a:sym typeface="Inter"/>
              </a:rPr>
              <a:t>What factors influenced the development and expansion of the Mali and Songhai Empires?</a:t>
            </a:r>
            <a:endParaRPr b="1">
              <a:solidFill>
                <a:schemeClr val="dk1"/>
              </a:solidFill>
              <a:latin typeface="Inter"/>
              <a:ea typeface="Inter"/>
              <a:cs typeface="Inter"/>
              <a:sym typeface="Inter"/>
            </a:endParaRPr>
          </a:p>
        </p:txBody>
      </p:sp>
      <p:sp>
        <p:nvSpPr>
          <p:cNvPr id="118" name="Google Shape;118;p18"/>
          <p:cNvSpPr txBox="1"/>
          <p:nvPr/>
        </p:nvSpPr>
        <p:spPr>
          <a:xfrm>
            <a:off x="216276" y="1891625"/>
            <a:ext cx="7222800" cy="554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200">
                <a:solidFill>
                  <a:schemeClr val="dk1"/>
                </a:solidFill>
                <a:latin typeface="Halant"/>
                <a:ea typeface="Halant"/>
                <a:cs typeface="Halant"/>
                <a:sym typeface="Halant"/>
              </a:rPr>
              <a:t>Directions: </a:t>
            </a:r>
            <a:r>
              <a:rPr lang="en" sz="1200">
                <a:solidFill>
                  <a:schemeClr val="dk1"/>
                </a:solidFill>
                <a:latin typeface="Halant"/>
                <a:ea typeface="Halant"/>
                <a:cs typeface="Halant"/>
                <a:sym typeface="Halant"/>
              </a:rPr>
              <a:t>Complete the mind map below based on the information learned in the lesson, then write a one sentence summary. Be specific!</a:t>
            </a:r>
            <a:endParaRPr sz="1200">
              <a:solidFill>
                <a:schemeClr val="dk1"/>
              </a:solidFill>
              <a:latin typeface="Halant"/>
              <a:ea typeface="Halant"/>
              <a:cs typeface="Halant"/>
              <a:sym typeface="Halant"/>
            </a:endParaRPr>
          </a:p>
        </p:txBody>
      </p:sp>
      <p:pic>
        <p:nvPicPr>
          <p:cNvPr id="119" name="Google Shape;119;p18"/>
          <p:cNvPicPr preferRelativeResize="0"/>
          <p:nvPr/>
        </p:nvPicPr>
        <p:blipFill>
          <a:blip r:embed="rId4">
            <a:alphaModFix/>
          </a:blip>
          <a:stretch>
            <a:fillRect/>
          </a:stretch>
        </p:blipFill>
        <p:spPr>
          <a:xfrm>
            <a:off x="381544" y="9348271"/>
            <a:ext cx="431174" cy="431174"/>
          </a:xfrm>
          <a:prstGeom prst="rect">
            <a:avLst/>
          </a:prstGeom>
          <a:noFill/>
          <a:ln>
            <a:noFill/>
          </a:ln>
        </p:spPr>
      </p:pic>
      <p:sp>
        <p:nvSpPr>
          <p:cNvPr id="120" name="Google Shape;120;p18"/>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21" name="Google Shape;121;p18"/>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